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936" r:id="rId4"/>
  </p:sldMasterIdLst>
  <p:notesMasterIdLst>
    <p:notesMasterId r:id="rId15"/>
  </p:notesMasterIdLst>
  <p:handoutMasterIdLst>
    <p:handoutMasterId r:id="rId16"/>
  </p:handoutMasterIdLst>
  <p:sldIdLst>
    <p:sldId id="259" r:id="rId5"/>
    <p:sldId id="262" r:id="rId6"/>
    <p:sldId id="263" r:id="rId7"/>
    <p:sldId id="264" r:id="rId8"/>
    <p:sldId id="265" r:id="rId9"/>
    <p:sldId id="275" r:id="rId10"/>
    <p:sldId id="266" r:id="rId11"/>
    <p:sldId id="300" r:id="rId12"/>
    <p:sldId id="267" r:id="rId13"/>
    <p:sldId id="29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254E"/>
    <a:srgbClr val="EAEAEA"/>
    <a:srgbClr val="FFFFFF"/>
    <a:srgbClr val="E4EEF0"/>
    <a:srgbClr val="FBFBFB"/>
    <a:srgbClr val="EC2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CBBC4-DCF8-4A15-9EE9-B76E346606BD}" type="datetime4">
              <a:rPr lang="en-US" smtClean="0"/>
              <a:t>February 10,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By FIND India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12FB9-E99D-44AF-BE61-278317DBD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5257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924BB-7F55-41EB-8DAA-3EA2F83EECEC}" type="datetime4">
              <a:rPr lang="en-US" smtClean="0"/>
              <a:t>February 10, 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By FIND India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D42F3-CDD5-4B19-B3DB-7C5223465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5808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2724-56F7-49A9-9A5E-30730BE65353}" type="datetime1">
              <a:rPr lang="en-US" smtClean="0"/>
              <a:t>10-Feb-22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By FIND India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86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1077-3410-4318-B4E1-55AC73EF7985}" type="datetime1">
              <a:rPr lang="en-US" smtClean="0"/>
              <a:t>10-Feb-22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By FIND India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41339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1077-3410-4318-B4E1-55AC73EF7985}" type="datetime1">
              <a:rPr lang="en-US" smtClean="0"/>
              <a:t>10-Feb-22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By FIND India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935733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1077-3410-4318-B4E1-55AC73EF7985}" type="datetime1">
              <a:rPr lang="en-US" smtClean="0"/>
              <a:t>10-Feb-22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By FIND India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1287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0A72-7678-412D-8902-DA309ECC9970}" type="datetime1">
              <a:rPr lang="en-US" smtClean="0"/>
              <a:t>10-Feb-22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By FIND India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53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1077-3410-4318-B4E1-55AC73EF7985}" type="datetime1">
              <a:rPr lang="en-US" smtClean="0"/>
              <a:t>10-Feb-22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By FIND India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292010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1077-3410-4318-B4E1-55AC73EF7985}" type="datetime1">
              <a:rPr lang="en-US" smtClean="0"/>
              <a:t>10-Feb-22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By FIND India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285092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14E3-AD90-430A-A804-22FFDCD5CED8}" type="datetime1">
              <a:rPr lang="en-US" smtClean="0"/>
              <a:t>10-Feb-22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By FIND India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018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6C6A-211D-45B1-A4B0-78F9E8B11DFE}" type="datetime1">
              <a:rPr lang="en-US" smtClean="0"/>
              <a:t>10-Feb-22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By FIND India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1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1077-3410-4318-B4E1-55AC73EF7985}" type="datetime1">
              <a:rPr lang="en-US" smtClean="0"/>
              <a:t>10-Feb-22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By FIND India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85040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14BBC-F185-42CD-8CD4-2C5F9042150C}" type="datetime1">
              <a:rPr lang="en-US" smtClean="0"/>
              <a:t>10-Feb-22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By FIND India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0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51077-3410-4318-B4E1-55AC73EF7985}" type="datetime1">
              <a:rPr lang="en-US" smtClean="0"/>
              <a:t>10-Feb-22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By FIND India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38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democbnaateqa.in/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7" y="125875"/>
            <a:ext cx="2021393" cy="9105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545" y="225083"/>
            <a:ext cx="1177924" cy="11622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69012" y="2193209"/>
            <a:ext cx="73853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TRUENAT EQA PORTAL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84209" y="3116539"/>
            <a:ext cx="5936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External Quality Assurance For Rapid TB (NAAT) Testing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20971" y="3589247"/>
            <a:ext cx="3699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 on to </a:t>
            </a:r>
            <a:r>
              <a:rPr lang="en-US"/>
              <a:t>: www.naateqa</a:t>
            </a:r>
            <a:r>
              <a:rPr lang="en-US" dirty="0"/>
              <a:t>.in</a:t>
            </a:r>
          </a:p>
        </p:txBody>
      </p:sp>
      <p:sp>
        <p:nvSpPr>
          <p:cNvPr id="18" name="Footer Placeholder 22"/>
          <p:cNvSpPr>
            <a:spLocks noGrp="1"/>
          </p:cNvSpPr>
          <p:nvPr>
            <p:ph type="ftr" sz="quarter" idx="11"/>
          </p:nvPr>
        </p:nvSpPr>
        <p:spPr>
          <a:xfrm>
            <a:off x="10865719" y="6358596"/>
            <a:ext cx="1323052" cy="499404"/>
          </a:xfrm>
        </p:spPr>
        <p:txBody>
          <a:bodyPr/>
          <a:lstStyle/>
          <a:p>
            <a:r>
              <a:rPr lang="en-US" sz="1600" b="1" dirty="0">
                <a:solidFill>
                  <a:srgbClr val="5B25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FIND India</a:t>
            </a:r>
          </a:p>
        </p:txBody>
      </p:sp>
    </p:spTree>
    <p:extLst>
      <p:ext uri="{BB962C8B-B14F-4D97-AF65-F5344CB8AC3E}">
        <p14:creationId xmlns:p14="http://schemas.microsoft.com/office/powerpoint/2010/main" val="4125624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9" y="98259"/>
            <a:ext cx="2021393" cy="9105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847" y="0"/>
            <a:ext cx="1177924" cy="11622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46D29CA-4FD3-45E1-BE6E-E7C4854D5C7E}"/>
              </a:ext>
            </a:extLst>
          </p:cNvPr>
          <p:cNvSpPr txBox="1">
            <a:spLocks/>
          </p:cNvSpPr>
          <p:nvPr/>
        </p:nvSpPr>
        <p:spPr>
          <a:xfrm>
            <a:off x="1602000" y="238815"/>
            <a:ext cx="6468574" cy="7900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IN" b="1"/>
            </a:br>
            <a:br>
              <a:rPr lang="en-IN" b="1"/>
            </a:br>
            <a:r>
              <a:rPr lang="en-IN" b="1"/>
              <a:t>                             </a:t>
            </a:r>
            <a:br>
              <a:rPr lang="en-IN" b="1"/>
            </a:br>
            <a:br>
              <a:rPr lang="en-IN" b="1"/>
            </a:br>
            <a:br>
              <a:rPr lang="en-IN" b="1"/>
            </a:br>
            <a:br>
              <a:rPr lang="en-IN"/>
            </a:br>
            <a:r>
              <a:rPr lang="en-IN"/>
              <a:t>                        </a:t>
            </a:r>
            <a:br>
              <a:rPr lang="en-IN" sz="3675" b="1">
                <a:solidFill>
                  <a:srgbClr val="002060"/>
                </a:solidFill>
              </a:rPr>
            </a:br>
            <a:r>
              <a:rPr lang="en-IN" sz="3675" b="1">
                <a:solidFill>
                  <a:srgbClr val="002060"/>
                </a:solidFill>
              </a:rPr>
              <a:t>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04113" y="2739309"/>
            <a:ext cx="4482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u="sng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  <p:sp>
        <p:nvSpPr>
          <p:cNvPr id="7" name="Footer Placeholder 22"/>
          <p:cNvSpPr txBox="1">
            <a:spLocks/>
          </p:cNvSpPr>
          <p:nvPr/>
        </p:nvSpPr>
        <p:spPr>
          <a:xfrm>
            <a:off x="10865719" y="6358596"/>
            <a:ext cx="1323052" cy="499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5B25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FIND India</a:t>
            </a:r>
          </a:p>
        </p:txBody>
      </p:sp>
    </p:spTree>
    <p:extLst>
      <p:ext uri="{BB962C8B-B14F-4D97-AF65-F5344CB8AC3E}">
        <p14:creationId xmlns:p14="http://schemas.microsoft.com/office/powerpoint/2010/main" val="1429584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9" y="98259"/>
            <a:ext cx="2021393" cy="9105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847" y="0"/>
            <a:ext cx="1177924" cy="11622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42573" y="1167784"/>
            <a:ext cx="37465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Objectives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2544" y="2253207"/>
            <a:ext cx="118797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N" sz="2000" dirty="0"/>
              <a:t>To simplify and streamline the process for data submission, collection, monitoring and compilation from all participating sites </a:t>
            </a:r>
          </a:p>
          <a:p>
            <a:pPr marL="285750" indent="-285750" defTabSz="9144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N" sz="2000" dirty="0"/>
              <a:t>To provide an acknowledgement receipt to site upon submission of results</a:t>
            </a:r>
          </a:p>
          <a:p>
            <a:pPr marL="285750" indent="-285750" defTabSz="9144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N" sz="2000" dirty="0"/>
              <a:t>To simplify monitoring at NRL and IRL level (easy navigation of results/ reports)</a:t>
            </a:r>
          </a:p>
          <a:p>
            <a:pPr marL="285750" indent="-285750" defTabSz="9144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N" sz="2000" dirty="0"/>
              <a:t>To support PT provider for analysis of the data and finalization of reports and automate report dissemination to the respective site</a:t>
            </a:r>
          </a:p>
          <a:p>
            <a:pPr marL="285750" indent="-285750" defTabSz="9144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To generate reports as per State-wise, NRL, IRL and Lab-wise.</a:t>
            </a:r>
          </a:p>
          <a:p>
            <a:pPr marL="285750" indent="-285750" defTabSz="9144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N" sz="2000" dirty="0"/>
              <a:t>To build a system for tracking of panels (from dispatch by PT provider to confirmation of receipt by the participating site)</a:t>
            </a:r>
          </a:p>
          <a:p>
            <a:pPr marL="285750" indent="-285750" defTabSz="9144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N" sz="2000" dirty="0"/>
              <a:t>To simplify system for registering sites for participating in TRUENAT EQA round (including machine details)</a:t>
            </a:r>
            <a:endParaRPr lang="en-IN" dirty="0"/>
          </a:p>
        </p:txBody>
      </p:sp>
      <p:sp>
        <p:nvSpPr>
          <p:cNvPr id="7" name="Footer Placeholder 22"/>
          <p:cNvSpPr txBox="1">
            <a:spLocks/>
          </p:cNvSpPr>
          <p:nvPr/>
        </p:nvSpPr>
        <p:spPr>
          <a:xfrm>
            <a:off x="10865719" y="6358596"/>
            <a:ext cx="1323052" cy="499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5B25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FIND India</a:t>
            </a:r>
          </a:p>
        </p:txBody>
      </p:sp>
    </p:spTree>
    <p:extLst>
      <p:ext uri="{BB962C8B-B14F-4D97-AF65-F5344CB8AC3E}">
        <p14:creationId xmlns:p14="http://schemas.microsoft.com/office/powerpoint/2010/main" val="121408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9" y="98259"/>
            <a:ext cx="2021393" cy="9105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847" y="0"/>
            <a:ext cx="1177924" cy="11622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25730" y="581144"/>
            <a:ext cx="43405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44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Key features</a:t>
            </a:r>
            <a:endParaRPr lang="en-US" sz="44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3808" y="1507909"/>
            <a:ext cx="11808192" cy="4850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dirty="0"/>
              <a:t>It helps to reduce the errors in the manual analysis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dirty="0">
                <a:highlight>
                  <a:srgbClr val="FFFF00"/>
                </a:highlight>
              </a:rPr>
              <a:t>It allows for online 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/>
              <a:t>Registration of lab</a:t>
            </a:r>
          </a:p>
          <a:p>
            <a:pPr marL="1200150" lvl="2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1600" dirty="0"/>
              <a:t>TRUENAT EQA machines</a:t>
            </a:r>
          </a:p>
          <a:p>
            <a:pPr marL="1200150" lvl="2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1600" dirty="0"/>
              <a:t>Updating lab profile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1600" dirty="0"/>
              <a:t>Confirmation of receipt of panels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1600" dirty="0"/>
              <a:t>Submission of PT Results, etc.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1600" dirty="0"/>
              <a:t>Pdf/Jpg file uploading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dirty="0"/>
              <a:t>Automatic acknowledgement slip sent to lab email id after sample report submission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dirty="0"/>
              <a:t>Online EQA feedback result sent to respective labs</a:t>
            </a:r>
            <a:endParaRPr lang="en-IN" sz="20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dirty="0"/>
              <a:t>Able to generate excel sheet by NRL/IRL for easier monitoring and review.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dirty="0"/>
              <a:t>Combine Report of all labs auto generated, easier to validate result by Admin/PT Providers</a:t>
            </a:r>
          </a:p>
        </p:txBody>
      </p:sp>
      <p:sp>
        <p:nvSpPr>
          <p:cNvPr id="7" name="Footer Placeholder 22"/>
          <p:cNvSpPr>
            <a:spLocks noGrp="1"/>
          </p:cNvSpPr>
          <p:nvPr>
            <p:ph type="ftr" sz="quarter" idx="11"/>
          </p:nvPr>
        </p:nvSpPr>
        <p:spPr>
          <a:xfrm>
            <a:off x="10865719" y="6358596"/>
            <a:ext cx="1323052" cy="499404"/>
          </a:xfrm>
        </p:spPr>
        <p:txBody>
          <a:bodyPr/>
          <a:lstStyle/>
          <a:p>
            <a:r>
              <a:rPr lang="en-US" sz="1600" b="1" dirty="0">
                <a:solidFill>
                  <a:srgbClr val="5B25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FIND India</a:t>
            </a:r>
          </a:p>
        </p:txBody>
      </p:sp>
    </p:spTree>
    <p:extLst>
      <p:ext uri="{BB962C8B-B14F-4D97-AF65-F5344CB8AC3E}">
        <p14:creationId xmlns:p14="http://schemas.microsoft.com/office/powerpoint/2010/main" val="8333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9" y="98259"/>
            <a:ext cx="2021393" cy="9105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847" y="0"/>
            <a:ext cx="1177924" cy="11622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03999" y="1168648"/>
            <a:ext cx="249500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44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NRL Roles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511" y="2348137"/>
            <a:ext cx="51361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/>
              <a:t>Register Lab (own lab)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/>
              <a:t>View registered labs under NRL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/>
              <a:t>Tracking of Panels sent by PT Provider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/>
              <a:t>View comments of IRL in PT Results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/>
              <a:t>Add comments of NRL in PT Results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/>
              <a:t>Able to generate excel sheet by NRL/IRL for easier monitoring and review.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32788" y="1168648"/>
            <a:ext cx="226483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44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IRL Roles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1192" y="2374280"/>
            <a:ext cx="56057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/>
              <a:t>Register Labs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/>
              <a:t>View registered labs under IRL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/>
              <a:t>Tracking of Panels sent by PT Provider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/>
              <a:t>Add comments of IRL in PT Results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/>
              <a:t>Able to generate excel sheet by IRL for easier monitoring and review.</a:t>
            </a:r>
          </a:p>
          <a:p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960649" y="1168400"/>
            <a:ext cx="10490" cy="539975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2"/>
          <p:cNvSpPr>
            <a:spLocks noGrp="1"/>
          </p:cNvSpPr>
          <p:nvPr>
            <p:ph type="ftr" sz="quarter" idx="11"/>
          </p:nvPr>
        </p:nvSpPr>
        <p:spPr>
          <a:xfrm>
            <a:off x="10865719" y="6358596"/>
            <a:ext cx="1323052" cy="499404"/>
          </a:xfrm>
        </p:spPr>
        <p:txBody>
          <a:bodyPr/>
          <a:lstStyle/>
          <a:p>
            <a:r>
              <a:rPr lang="en-US" sz="1600" b="1" dirty="0">
                <a:solidFill>
                  <a:srgbClr val="5B25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FIND India</a:t>
            </a:r>
          </a:p>
        </p:txBody>
      </p:sp>
    </p:spTree>
    <p:extLst>
      <p:ext uri="{BB962C8B-B14F-4D97-AF65-F5344CB8AC3E}">
        <p14:creationId xmlns:p14="http://schemas.microsoft.com/office/powerpoint/2010/main" val="3651412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9" y="98259"/>
            <a:ext cx="2021393" cy="9105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847" y="0"/>
            <a:ext cx="1177924" cy="11622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81677" y="392847"/>
            <a:ext cx="3236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Roles of Labs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89649" y="1867616"/>
            <a:ext cx="82436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IN" sz="2000" dirty="0"/>
              <a:t>Receive User Id and Password via Email on registered Email Id.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IN" sz="2000" dirty="0"/>
              <a:t>Change Password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IN" sz="2000" dirty="0"/>
              <a:t>Update Lab Profile including personnel details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IN" sz="2000" dirty="0"/>
              <a:t>Add TRUENAT Machine/s details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IN" sz="2000" dirty="0"/>
              <a:t>Acknowledge receipt of panels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IN" sz="2000" dirty="0"/>
              <a:t>Enter PT Results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IN" sz="2000" dirty="0"/>
              <a:t>Review and submit PT Results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IN" sz="2000" dirty="0"/>
              <a:t>Receive by Email PT result from PT Provider</a:t>
            </a:r>
          </a:p>
        </p:txBody>
      </p:sp>
      <p:sp>
        <p:nvSpPr>
          <p:cNvPr id="7" name="Footer Placeholder 22"/>
          <p:cNvSpPr>
            <a:spLocks noGrp="1"/>
          </p:cNvSpPr>
          <p:nvPr>
            <p:ph type="ftr" sz="quarter" idx="11"/>
          </p:nvPr>
        </p:nvSpPr>
        <p:spPr>
          <a:xfrm>
            <a:off x="10865719" y="6358596"/>
            <a:ext cx="1323052" cy="499404"/>
          </a:xfrm>
        </p:spPr>
        <p:txBody>
          <a:bodyPr/>
          <a:lstStyle/>
          <a:p>
            <a:r>
              <a:rPr lang="en-US" sz="1600" b="1" dirty="0">
                <a:solidFill>
                  <a:srgbClr val="5B25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FIND India</a:t>
            </a:r>
          </a:p>
        </p:txBody>
      </p:sp>
    </p:spTree>
    <p:extLst>
      <p:ext uri="{BB962C8B-B14F-4D97-AF65-F5344CB8AC3E}">
        <p14:creationId xmlns:p14="http://schemas.microsoft.com/office/powerpoint/2010/main" val="1026936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9" y="98259"/>
            <a:ext cx="2021393" cy="9105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847" y="0"/>
            <a:ext cx="1177924" cy="11622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348231-E749-49FF-AA97-CCCEA3D05F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545" b="9145"/>
          <a:stretch/>
        </p:blipFill>
        <p:spPr>
          <a:xfrm>
            <a:off x="200671" y="1162288"/>
            <a:ext cx="10665048" cy="52112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68492" y="347543"/>
            <a:ext cx="70010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sz="4400" b="1" dirty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Lab credentials sent on Email</a:t>
            </a:r>
          </a:p>
        </p:txBody>
      </p:sp>
      <p:sp>
        <p:nvSpPr>
          <p:cNvPr id="7" name="Footer Placeholder 22"/>
          <p:cNvSpPr txBox="1">
            <a:spLocks/>
          </p:cNvSpPr>
          <p:nvPr/>
        </p:nvSpPr>
        <p:spPr>
          <a:xfrm>
            <a:off x="10865719" y="6358596"/>
            <a:ext cx="1323052" cy="499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5B25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FIND India</a:t>
            </a:r>
          </a:p>
        </p:txBody>
      </p:sp>
    </p:spTree>
    <p:extLst>
      <p:ext uri="{BB962C8B-B14F-4D97-AF65-F5344CB8AC3E}">
        <p14:creationId xmlns:p14="http://schemas.microsoft.com/office/powerpoint/2010/main" val="1728479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9" y="98259"/>
            <a:ext cx="2021393" cy="9105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847" y="0"/>
            <a:ext cx="1177924" cy="11622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99" y="1156176"/>
            <a:ext cx="11142608" cy="52954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12909" y="350311"/>
            <a:ext cx="4352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Log on to : </a:t>
            </a:r>
            <a:r>
              <a:rPr lang="en-US" sz="2400" i="1" dirty="0">
                <a:hlinkClick r:id="rId5"/>
              </a:rPr>
              <a:t>www.naateqa.in</a:t>
            </a:r>
            <a:r>
              <a:rPr lang="en-US" sz="2400" dirty="0"/>
              <a:t>        </a:t>
            </a:r>
            <a:r>
              <a:rPr lang="en-US" dirty="0"/>
              <a:t> </a:t>
            </a:r>
          </a:p>
        </p:txBody>
      </p:sp>
      <p:sp>
        <p:nvSpPr>
          <p:cNvPr id="10" name="Footer Placeholder 22"/>
          <p:cNvSpPr>
            <a:spLocks noGrp="1"/>
          </p:cNvSpPr>
          <p:nvPr>
            <p:ph type="ftr" sz="quarter" idx="11"/>
          </p:nvPr>
        </p:nvSpPr>
        <p:spPr>
          <a:xfrm>
            <a:off x="10865719" y="6358596"/>
            <a:ext cx="1323052" cy="499404"/>
          </a:xfrm>
        </p:spPr>
        <p:txBody>
          <a:bodyPr/>
          <a:lstStyle/>
          <a:p>
            <a:r>
              <a:rPr lang="en-US" sz="1600" b="1" dirty="0">
                <a:solidFill>
                  <a:srgbClr val="5B25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FIND India</a:t>
            </a:r>
          </a:p>
        </p:txBody>
      </p:sp>
    </p:spTree>
    <p:extLst>
      <p:ext uri="{BB962C8B-B14F-4D97-AF65-F5344CB8AC3E}">
        <p14:creationId xmlns:p14="http://schemas.microsoft.com/office/powerpoint/2010/main" val="205317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9" y="98259"/>
            <a:ext cx="2021393" cy="9105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847" y="0"/>
            <a:ext cx="1177924" cy="1162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5" y="1162288"/>
            <a:ext cx="9172575" cy="519630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9916290" y="2105202"/>
            <a:ext cx="2189218" cy="10430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Select </a:t>
            </a:r>
          </a:p>
          <a:p>
            <a:pPr algn="ctr"/>
            <a:r>
              <a:rPr lang="en-US" sz="1600" dirty="0"/>
              <a:t>Truenat MTB Login for entry</a:t>
            </a:r>
          </a:p>
        </p:txBody>
      </p:sp>
      <p:sp>
        <p:nvSpPr>
          <p:cNvPr id="17" name="Bent Arrow 16"/>
          <p:cNvSpPr/>
          <p:nvPr/>
        </p:nvSpPr>
        <p:spPr>
          <a:xfrm rot="10800000">
            <a:off x="8393794" y="3407870"/>
            <a:ext cx="3044992" cy="559047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22"/>
          <p:cNvSpPr>
            <a:spLocks noGrp="1"/>
          </p:cNvSpPr>
          <p:nvPr>
            <p:ph type="ftr" sz="quarter" idx="11"/>
          </p:nvPr>
        </p:nvSpPr>
        <p:spPr>
          <a:xfrm>
            <a:off x="10865719" y="6358596"/>
            <a:ext cx="1323052" cy="499404"/>
          </a:xfrm>
        </p:spPr>
        <p:txBody>
          <a:bodyPr/>
          <a:lstStyle/>
          <a:p>
            <a:r>
              <a:rPr lang="en-US" sz="1600" b="1" dirty="0">
                <a:solidFill>
                  <a:srgbClr val="5B25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FIND India</a:t>
            </a:r>
          </a:p>
        </p:txBody>
      </p:sp>
    </p:spTree>
    <p:extLst>
      <p:ext uri="{BB962C8B-B14F-4D97-AF65-F5344CB8AC3E}">
        <p14:creationId xmlns:p14="http://schemas.microsoft.com/office/powerpoint/2010/main" val="2354560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9" y="98259"/>
            <a:ext cx="2021393" cy="9105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847" y="0"/>
            <a:ext cx="1177924" cy="11622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99" y="1366837"/>
            <a:ext cx="11439801" cy="49917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22712" y="290336"/>
            <a:ext cx="3505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Login Page</a:t>
            </a:r>
          </a:p>
        </p:txBody>
      </p:sp>
      <p:sp>
        <p:nvSpPr>
          <p:cNvPr id="7" name="Footer Placeholder 22"/>
          <p:cNvSpPr txBox="1">
            <a:spLocks/>
          </p:cNvSpPr>
          <p:nvPr/>
        </p:nvSpPr>
        <p:spPr>
          <a:xfrm>
            <a:off x="10865719" y="6358596"/>
            <a:ext cx="1323052" cy="499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rgbClr val="5B25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FIND India</a:t>
            </a:r>
            <a:endParaRPr lang="en-US" sz="1600" b="1" dirty="0">
              <a:solidFill>
                <a:srgbClr val="5B25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285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9D4EA3-187B-4130-8E4D-A4F81F9678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38766F-4A4C-4A97-A586-D473DB738966}">
  <ds:schemaRefs>
    <ds:schemaRef ds:uri="http://schemas.openxmlformats.org/package/2006/metadata/core-properties"/>
    <ds:schemaRef ds:uri="http://purl.org/dc/dcmitype/"/>
    <ds:schemaRef ds:uri="16c05727-aa75-4e4a-9b5f-8a80a1165891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71af3243-3dd4-4a8d-8c0d-dd76da1f02a5"/>
    <ds:schemaRef ds:uri="http://purl.org/dc/elements/1.1/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15A3BA9-6D02-4532-AB7C-88A97C6EE2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435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2021-05-27T12:31:32Z</dcterms:created>
  <dcterms:modified xsi:type="dcterms:W3CDTF">2022-02-10T07:37:57Z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